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6" r:id="rId18"/>
    <p:sldId id="267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60"/>
  </p:normalViewPr>
  <p:slideViewPr>
    <p:cSldViewPr snapToGrid="0">
      <p:cViewPr varScale="1">
        <p:scale>
          <a:sx n="96" d="100"/>
          <a:sy n="96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5CA1-F209-7BF2-2982-2FED7D0B6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Lending Club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648BE-6634-C4AD-724E-57995AC4E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-by </a:t>
            </a:r>
            <a:r>
              <a:rPr lang="en-US" dirty="0" err="1"/>
              <a:t>Tanushree</a:t>
            </a:r>
            <a:r>
              <a:rPr lang="en-US" dirty="0"/>
              <a:t> </a:t>
            </a:r>
            <a:r>
              <a:rPr lang="en-US" dirty="0" err="1"/>
              <a:t>Dharpure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4D2E-DDEB-E212-0852-6AB0CCD4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65759"/>
            <a:ext cx="9603275" cy="1137921"/>
          </a:xfrm>
        </p:spPr>
        <p:txBody>
          <a:bodyPr/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dirty="0"/>
              <a:t> </a:t>
            </a:r>
            <a:r>
              <a:rPr lang="en-US" sz="1800" dirty="0"/>
              <a:t>Unordered Categorical Variables - Loan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E460-3FC3-4304-53FB-A6679F8A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2015732"/>
            <a:ext cx="4349254" cy="3450613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 :</a:t>
            </a:r>
          </a:p>
          <a:p>
            <a:pPr algn="l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lot shows that close to 14% loans were charged off out of total loan issued.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BE38B2-B0C8-76C0-ABEF-7D07C440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38947"/>
            <a:ext cx="4644422" cy="352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8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C42-3031-0FC7-E673-1B0691C9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50573"/>
            <a:ext cx="9603275" cy="941081"/>
          </a:xfrm>
        </p:spPr>
        <p:txBody>
          <a:bodyPr>
            <a:normAutofit/>
          </a:bodyPr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sz="2000" dirty="0"/>
              <a:t>on Loan amount-Quantitative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AE450-4783-B5D8-5260-29123E0D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479235"/>
            <a:ext cx="9603275" cy="12192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Distribution of amounts for all three looks very much similar.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 will work with only loan amount column for rest of our analysis.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58BF04-7AB8-02E8-C0F5-BB0E0149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96169"/>
            <a:ext cx="9603274" cy="23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5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31E9-66AC-4697-D877-140A721F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85257"/>
            <a:ext cx="9603275" cy="879718"/>
          </a:xfrm>
        </p:spPr>
        <p:txBody>
          <a:bodyPr>
            <a:normAutofit/>
          </a:bodyPr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sz="2000" dirty="0"/>
              <a:t>on Annual Income - Quantitative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5A42-6147-440F-1B4D-D857ED4A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115339"/>
            <a:ext cx="9603275" cy="76862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 :</a:t>
            </a:r>
          </a:p>
          <a:p>
            <a:pPr algn="l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lots show that most of the borrower's Annual incomes are in range of 40000- 80000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627B18-ABFC-ECA6-A8A0-76FD0CB6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853755"/>
            <a:ext cx="9603275" cy="30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4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AE06-044B-1ECF-6684-B2CEECF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6591"/>
            <a:ext cx="9603275" cy="967409"/>
          </a:xfrm>
        </p:spPr>
        <p:txBody>
          <a:bodyPr>
            <a:normAutofit/>
          </a:bodyPr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sz="2000" dirty="0"/>
              <a:t>– Unordered Categorical Variables - Purpose Of Loan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20C-C11C-6100-6563-1560F5A69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493" y="1853753"/>
            <a:ext cx="2513362" cy="399045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 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Below plot shows that most of the loans were taken for the purpose of debt consolidation &amp; paying credit card bill.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Number of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chraged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off count also high too for these loans.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BA5410-4F5D-7216-BD5D-70A95779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5"/>
            <a:ext cx="7089913" cy="39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75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303C-7D87-8F35-D761-D88F198C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50575"/>
            <a:ext cx="9603275" cy="921799"/>
          </a:xfrm>
        </p:spPr>
        <p:txBody>
          <a:bodyPr>
            <a:normAutofit/>
          </a:bodyPr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sz="2000" dirty="0"/>
              <a:t>- Unordered Categorical Variables - Home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EA1A-1A84-5F38-5089-3CCB38F2D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122" y="1853754"/>
            <a:ext cx="2692731" cy="363187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 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Below plot shows that most of them living in rented home or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mortgazed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their home.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Applicant numbers are high from these categories so charged off is high too.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0B7852-B4BF-0365-9B14-10FD81E6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81033"/>
            <a:ext cx="6910543" cy="36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A8F5-4590-125F-3A08-D2294757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6591"/>
            <a:ext cx="9603275" cy="914401"/>
          </a:xfrm>
        </p:spPr>
        <p:txBody>
          <a:bodyPr>
            <a:normAutofit fontScale="90000"/>
          </a:bodyPr>
          <a:lstStyle/>
          <a:p>
            <a:r>
              <a:rPr lang="en-US" dirty="0"/>
              <a:t>Derived Column </a:t>
            </a:r>
            <a:br>
              <a:rPr lang="en-US" dirty="0"/>
            </a:br>
            <a:r>
              <a:rPr lang="en-US" dirty="0"/>
              <a:t>- </a:t>
            </a:r>
            <a:r>
              <a:rPr lang="en-US" sz="2000" dirty="0"/>
              <a:t>Ordered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F607-CA6B-F7DF-AD0B-A0508D1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830" y="1853754"/>
            <a:ext cx="2507024" cy="3683952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inherit"/>
              </a:rPr>
              <a:t>Observation is that count of loan application is increasing every passing year.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effectLst/>
              </a:rPr>
              <a:t>so increase in number of loan applications are adding more to number of charged off applications.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effectLst/>
              </a:rPr>
              <a:t>number of loans issued in 2008( May-October) got dipped, may be due to Recession.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558E639-4E34-68BD-0DBD-FC5586C7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7096251" cy="368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24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0EE6-FC51-B52E-802F-B0C3CCB2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0087"/>
            <a:ext cx="9603275" cy="775252"/>
          </a:xfrm>
        </p:spPr>
        <p:txBody>
          <a:bodyPr>
            <a:normAutofit fontScale="90000"/>
          </a:bodyPr>
          <a:lstStyle/>
          <a:p>
            <a:r>
              <a:rPr lang="en-US" dirty="0"/>
              <a:t>Univariate Analysis </a:t>
            </a:r>
            <a:br>
              <a:rPr lang="en-US" dirty="0"/>
            </a:br>
            <a:r>
              <a:rPr lang="en-US" sz="2000" dirty="0"/>
              <a:t>- Ordered Categorical Variables- Loan Paying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B12BD-0025-BD70-61A0-0B5E874A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323" y="1881807"/>
            <a:ext cx="2997532" cy="359133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 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Below plot shows that those who had taken loan to repay in 60 months had more % of number of applicants getting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charged off as compared to applicants who had taken loan for 36 months.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2C7CE54-6FF7-D966-09FF-EDBC887E0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81808"/>
            <a:ext cx="6605743" cy="35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8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B594-AF88-E632-E8D9-6E2FA274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23"/>
            <a:ext cx="9603275" cy="466917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 </a:t>
            </a:r>
            <a:r>
              <a:rPr lang="en-US" sz="2800" dirty="0"/>
              <a:t>- </a:t>
            </a:r>
            <a:r>
              <a:rPr lang="en-US" sz="2000" dirty="0"/>
              <a:t>Correlation Matrix-Quantitative Variables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F7882B-F58F-7D5F-C8BE-D8801BC3CC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826494"/>
            <a:ext cx="9603275" cy="499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3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D0A5-8B4D-F5CE-7688-0295578C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</a:t>
            </a:r>
            <a:r>
              <a:rPr lang="en-US" sz="4000" dirty="0"/>
              <a:t>- </a:t>
            </a:r>
            <a:r>
              <a:rPr lang="en-US" sz="1800" dirty="0"/>
              <a:t>Correlation Matrix-Quantitative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8895-D687-EC95-C54A-556222BE2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 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Loan amount, investor amount, funding amount are strongly correlated.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Annual income with DTI(Debt-to-income ratio) is negatively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correalted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Debt income ratio is the percentage of a consumer's monthly gross income that goes toward paying debts.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 means when annual income is low DTI is high &amp; vice versa.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positive correlation between annual income and employment years.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 means income increases with work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1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E488-2CB2-360D-7B96-894236EE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22852"/>
            <a:ext cx="9603275" cy="861392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annual income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EEEC-40FF-2BBD-94C7-F73FB5254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861" y="1853754"/>
            <a:ext cx="2758993" cy="399864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Income range 80000+ has less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Income range 0-20000 has high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Notice that with increase in annual income charged off proportion got decreased.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836853-BFA8-66AC-0F5E-7E6FC163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844282" cy="399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61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8BD5-92C4-56D9-1EE7-946CB7FE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DFB19-BFFE-4381-6A19-1921779F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You work for a consumer finance company which specializes in lending various types of loans to urban customers.</a:t>
            </a:r>
          </a:p>
          <a:p>
            <a:r>
              <a:rPr lang="en-US" dirty="0"/>
              <a:t>When the company receives a loan application, the company must decide for loan approval based on the </a:t>
            </a:r>
          </a:p>
          <a:p>
            <a:r>
              <a:rPr lang="en-US" dirty="0"/>
              <a:t>applicant’s profile. Two types of risks are associated with the bank’s decision:</a:t>
            </a:r>
          </a:p>
          <a:p>
            <a:r>
              <a:rPr lang="en-US" dirty="0"/>
              <a:t>If the applicant is likely to repay the loan, then not approving the loan results in a loss of business to the company</a:t>
            </a:r>
          </a:p>
          <a:p>
            <a:r>
              <a:rPr lang="en-US" dirty="0"/>
              <a:t>If the applicant is not likely to repay the loan, i.e., he/she is likely to default, then approving the loan may lead to a financial loss for the company</a:t>
            </a:r>
          </a:p>
          <a:p>
            <a:r>
              <a:rPr lang="en-US" dirty="0"/>
              <a:t>The data given below contains the information about past loan applicants and whether they ‘defaulted’ or not. </a:t>
            </a:r>
          </a:p>
          <a:p>
            <a:r>
              <a:rPr lang="en-US" dirty="0"/>
              <a:t>The aim is to identify patterns which indicate if a person is likely to default, which may be used for taking </a:t>
            </a:r>
          </a:p>
          <a:p>
            <a:r>
              <a:rPr lang="en-US" dirty="0"/>
              <a:t>actions such as denying the loan, reducing the amount of loan, lending (to risky applicants) at a higher interest rate, etc.</a:t>
            </a:r>
          </a:p>
        </p:txBody>
      </p:sp>
    </p:spTree>
    <p:extLst>
      <p:ext uri="{BB962C8B-B14F-4D97-AF65-F5344CB8AC3E}">
        <p14:creationId xmlns:p14="http://schemas.microsoft.com/office/powerpoint/2010/main" val="352227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D031-834F-B95B-3949-0D808862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3096"/>
            <a:ext cx="9603275" cy="901148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purpose of Loan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ACC1-2434-21A7-F10E-66B0F7585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4644" y="1853754"/>
            <a:ext cx="2560210" cy="3918621"/>
          </a:xfrm>
        </p:spPr>
        <p:txBody>
          <a:bodyPr>
            <a:normAutofit fontScale="925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mall Business applicants have high chances of getting charged off.</a:t>
            </a:r>
          </a:p>
          <a:p>
            <a:pPr algn="l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R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enewable energy where </a:t>
            </a:r>
            <a:r>
              <a:rPr lang="en-I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hargedoff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proportion is better as compare to other categories.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6DCFC3-3A34-1216-EC61-CB41B138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80" y="1853754"/>
            <a:ext cx="7043064" cy="39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8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888E-7928-4ADD-91CC-8FD006CA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43339"/>
            <a:ext cx="9603275" cy="874645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grade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EE7D-911E-A0D9-F603-35695CA8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330" y="1853754"/>
            <a:ext cx="2944524" cy="403730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Grade "A" has very less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Grade "F" and "G" have very high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Chances of charged off is increasing with grade moving from "A" towards "G"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73317B2-F3BB-C172-A5AC-91A26F5D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658751" cy="40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3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322B-D259-2D94-9CB1-374A8CAF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62609"/>
            <a:ext cx="9603275" cy="1191146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on sub grade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94BF6-5381-DA22-CF12-F0E57D12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365" y="1853754"/>
            <a:ext cx="2732489" cy="408953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sub-Grades of "A" has very less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sub-Grades of "F" and "G" have very high chances of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proportion of charged off is increasing with sub grades moving from sub grades of "A" towards sub grades of "G"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588FA9-1DA9-760F-DBCD-6BF32F6C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870786" cy="408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9978-A794-7D78-0F2B-7F058DED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62608"/>
            <a:ext cx="9603275" cy="901147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interest rate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F055-DBF3-D840-7EC0-282375E0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43" y="1865795"/>
            <a:ext cx="3169811" cy="393865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interest rate less than 10% has very less chances of charged off. Interest rates are starting from minimum 5 %.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interest rate more than 16% has good chances of charged off as compared to other category interest rates.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Charged off proportion is increasing with higher interest rates.</a:t>
            </a:r>
          </a:p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BDD73CD-A06A-4FBB-FA32-D80526ED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65795"/>
            <a:ext cx="6433464" cy="39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85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776-A2BF-6ED0-2128-1C962FB9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3096"/>
            <a:ext cx="9603275" cy="914400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employment length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9D77-3D75-965F-8F74-0DA7DE38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574" y="1853754"/>
            <a:ext cx="2984280" cy="390939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Those who are not working or have less than 1 year of work experience have high chances of getting charged off.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 makes sense as with less or no experience they don't have source of income to repay loan.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Rest of the applicants have more or less same chances of getting charged off.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26FCF81-6091-C65C-A044-2DBB5508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618995" cy="39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10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C28B-6713-C7A1-C5AC-515EDC7C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3097"/>
            <a:ext cx="9603275" cy="954156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address_state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7E17-1D4F-0852-1E91-F082C9E11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91" y="1853754"/>
            <a:ext cx="2878263" cy="403021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states NE has very high chances of charged off, but number of applications are too low to make any decisions.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NV,CA and FL states shows good number of charged offs in good number of applications.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6D090BF-A14A-0272-17EE-5290039B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725012" cy="40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89B2-9DFA-6CCF-39A4-96796DFD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3096"/>
            <a:ext cx="9603276" cy="1007166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 verification_status 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D3EA-E68D-5422-9D9E-DB7BC0DA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65" y="1853754"/>
            <a:ext cx="3037289" cy="4088256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There is not much difference in charged off proportion.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 variable doesn't provide any insights for charged off.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00EE016-4AB0-9637-85FA-4CAF10C6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853754"/>
            <a:ext cx="6565987" cy="408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9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8612-044E-12D5-E42C-F80D9F72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9356"/>
            <a:ext cx="9603275" cy="781879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pub_rec_bankruptcies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E8D8-B70C-BC34-EF7E-D342774A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49" y="1853754"/>
            <a:ext cx="4362506" cy="408246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Those who already have pub_rec_bankruptcies value 1, have charged off proportion higher than who have no pub_rec_bankruptcies.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pub_rec_bankruptcies count 2 has even higher charged off proportion but those numbers are not significant to decide.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 known is the column for which we don't have any information about borrower.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 also makes sense that who has defaulted before has more chances of defaulting in future as well.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C95529B-5D20-0733-4191-7BEB44D2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5"/>
            <a:ext cx="5240769" cy="40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16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7BE-A3D8-F766-2C78-BBD0C25F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6835"/>
            <a:ext cx="9603275" cy="1046921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on Derogatory Public Record against Chargedoff_Proportion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9A10-901A-E4B0-919C-F03D5B1A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869" y="1853754"/>
            <a:ext cx="5041986" cy="4069968"/>
          </a:xfrm>
        </p:spPr>
        <p:txBody>
          <a:bodyPr>
            <a:noAutofit/>
          </a:bodyPr>
          <a:lstStyle/>
          <a:p>
            <a:pPr algn="l"/>
            <a:r>
              <a:rPr lang="en-IN" sz="1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derogatory item is an entry that may be considered negative by lenders because it indicates risk and hurts</a:t>
            </a: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your ability to qualify for credit or other services. Public records and collections are derogatory items</a:t>
            </a: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because they reflect financial obligations that were not paid as agreed.</a:t>
            </a: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Those who already have pub_rec value 1 or 2 have charged off chances higher than who have no Derogatory Public Record.</a:t>
            </a:r>
          </a:p>
          <a:p>
            <a:pPr algn="l">
              <a:buFont typeface="+mj-lt"/>
              <a:buAutoNum type="arabicPeriod"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pub_rec count 3-4 has less numbers so cannot reach on any conclusions.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E6E847E-AF39-25DA-995D-A7B5BB6C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853754"/>
            <a:ext cx="4561291" cy="40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7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0114-D29E-EF2E-2411-8D640B44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75860"/>
            <a:ext cx="9603275" cy="901149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- Purpose of loan vs Loan amount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3698-9C1A-8FA1-C908-F841CC54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329" y="1853754"/>
            <a:ext cx="2944525" cy="4083220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Median,95th percentile,75th percentile of loan amount is highest for loan taken for small business purpose among all purposes.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Debt consolidation is second and Credit card comes 3rd.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4ECA02D-1D3C-A79D-1BD9-6F6F48DD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853754"/>
            <a:ext cx="6658751" cy="408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2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4090-07F2-ED1B-269E-C031713D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Data sourcing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5F64-D548-14D2-4AC8-11814627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Data sourcing is 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the process of extracting data from multiple internal and external sources and transforming it into analysis that fulfils business purposes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 like creating a firm's data infrastructure for daily workflows and other business objectives.</a:t>
            </a:r>
          </a:p>
          <a:p>
            <a:r>
              <a:rPr lang="en-IN" dirty="0">
                <a:solidFill>
                  <a:srgbClr val="202124"/>
                </a:solidFill>
                <a:latin typeface="Google Sans"/>
              </a:rPr>
              <a:t>For this case study we have "loan dataset”.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2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AF49-B163-D990-6A0B-272D5E15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09600"/>
            <a:ext cx="9603275" cy="861392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- </a:t>
            </a:r>
            <a:r>
              <a:rPr lang="en-US" sz="2000" dirty="0" err="1"/>
              <a:t>Puprose</a:t>
            </a:r>
            <a:r>
              <a:rPr lang="en-US" sz="2000" dirty="0"/>
              <a:t> of loan vs Loan amount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905B-9DB9-7FAC-56D7-159D7A4E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066" y="1853754"/>
            <a:ext cx="2594788" cy="38993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Loan taken for small business purpose, Debt consolidation and Credit card are somewhat evenly distributed</a:t>
            </a:r>
          </a:p>
          <a:p>
            <a:pPr algn="l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A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 compared to loan taken for other purposes.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7F8116F-4B93-F3D3-8635-D98B4C82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7008487" cy="38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6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CC0-D8B5-BD13-6826-AEBCDDF0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9356"/>
            <a:ext cx="9603275" cy="821635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- Term of loan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0225-A598-6661-5DCE-129F220F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026" y="1853754"/>
            <a:ext cx="3275828" cy="3990455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 is clear that average interest rate is higher for 60 months loan term.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Most of the loans issued for longer term had higher interest rates for repayment.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64CE117-6EA3-9444-42A1-CFAC3357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3"/>
            <a:ext cx="6327447" cy="40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86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1577-2B7B-ECA5-AB3D-1FB9A70B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62609"/>
            <a:ext cx="9603275" cy="742121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- Purpose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9401-5452-3FA2-57D9-2B15D13D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364" y="1853754"/>
            <a:ext cx="2732490" cy="401447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 is clear that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avearge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intrest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rate is highest for small business purpose.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Loans taken for small business purposes had to repay the loan with more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intrest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rate as compared to other.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Debt consolidation is 2nd where borrowers had to pay more interest rate.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98FB3CB-166B-230B-74D9-A6BDB4A2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870785" cy="40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5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292E-34C5-5185-4B50-69140F5F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28870"/>
            <a:ext cx="9603275" cy="781878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- Grade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D2AF-D54A-4775-0A5C-F88291D7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331" y="1853754"/>
            <a:ext cx="2944524" cy="403730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A-grade is a top letter grade for a lender to assign to a borrower.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higher the borrower's credit grade, the lower the interest rate offered to that borrower on a loan.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 is clear that interest rate is increasing with grades moving from A to F.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BD1E247-8D23-B675-23CE-5579665C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3"/>
            <a:ext cx="6658751" cy="40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5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AD62-2A90-7864-D432-2CB50169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09599"/>
            <a:ext cx="9603275" cy="901149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- Loan Amount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616E-EAEE-AB54-F1EE-51FBB2A2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1" y="1853754"/>
            <a:ext cx="2705984" cy="402123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nterest rate is increasing with loan amount increase.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probably when loan amount is more it is taken for longer loan term, we saw earlier that longer the loan term more the interest rate.</a:t>
            </a:r>
          </a:p>
          <a:p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2F53B11-D24C-AD4E-18DD-977E9DA7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897291" cy="402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83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A1FE-67CA-DEC1-79C8-0787E7F3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9357"/>
            <a:ext cx="9603275" cy="848140"/>
          </a:xfrm>
        </p:spPr>
        <p:txBody>
          <a:bodyPr/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1800" dirty="0"/>
              <a:t>- </a:t>
            </a:r>
            <a:r>
              <a:rPr lang="en-US" sz="1800" dirty="0" err="1"/>
              <a:t>dti</a:t>
            </a:r>
            <a:r>
              <a:rPr lang="en-US" sz="1800" dirty="0"/>
              <a:t>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97E1-BB8C-7352-84DD-A6BDDC35E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6835" y="1853754"/>
            <a:ext cx="2918019" cy="4053376"/>
          </a:xfrm>
        </p:spPr>
        <p:txBody>
          <a:bodyPr>
            <a:norm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If your DTI is low enough you may get a lower interest rate.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Plot shows no significant variation but there is slight increase in interest rate with increase in DTI.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B1D767-B060-AFEF-23C1-2168E0C3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685256" cy="40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8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F950-8B10-A04B-EF65-52C4637B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6591"/>
            <a:ext cx="9603275" cy="927652"/>
          </a:xfrm>
        </p:spPr>
        <p:txBody>
          <a:bodyPr/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 - Recoveries vs Annual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3E69-B97F-ADE4-6BA1-CD3177899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887" y="1853754"/>
            <a:ext cx="2599967" cy="4070789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Higher percentage of loan amount is recovered when annual income is high.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Plot shows no significant variation but there is slight increase in recovery percentage with increase in annual income.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CB7E137-2137-6917-932E-A1C82EEC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7003308" cy="40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6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F521-E8EE-2686-82B0-7D67A9DA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6591"/>
            <a:ext cx="9603275" cy="940905"/>
          </a:xfrm>
        </p:spPr>
        <p:txBody>
          <a:bodyPr>
            <a:normAutofit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2000" dirty="0"/>
              <a:t>variation of annual income across grade for every loan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4189-C36B-A8DD-B282-E66A9DA70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365" y="1853754"/>
            <a:ext cx="2732489" cy="396395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From this we can conclude that the ones getting 'charged off' have lower annual incomes than the ones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Who 'paid fully' for each grade (i.e., at same interest range)</a:t>
            </a:r>
          </a:p>
          <a:p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108CDBA-670D-3AC2-106E-A58C5BD1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3"/>
            <a:ext cx="6870786" cy="39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1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E8F6-2606-B98D-2599-756760C3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15617"/>
            <a:ext cx="9603275" cy="821635"/>
          </a:xfrm>
        </p:spPr>
        <p:txBody>
          <a:bodyPr>
            <a:normAutofit/>
          </a:bodyPr>
          <a:lstStyle/>
          <a:p>
            <a:r>
              <a:rPr lang="en-US" dirty="0"/>
              <a:t>Bivariate Analysis </a:t>
            </a:r>
            <a:br>
              <a:rPr lang="en-US" dirty="0"/>
            </a:br>
            <a:r>
              <a:rPr lang="en-US" sz="2000" dirty="0"/>
              <a:t>- year vs 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BEBE-E21C-1BFE-09BC-B6307B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330" y="1853754"/>
            <a:ext cx="2944524" cy="3896139"/>
          </a:xfrm>
        </p:spPr>
        <p:txBody>
          <a:bodyPr/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inherit"/>
              </a:rPr>
              <a:t>Observations: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effectLst/>
              </a:rPr>
              <a:t>Plot shows interest rate is increasing slowly with increase in year.</a:t>
            </a:r>
          </a:p>
          <a:p>
            <a:pPr marL="0" indent="0" algn="l">
              <a:buNone/>
            </a:pPr>
            <a:endParaRPr lang="en-IN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3C3260E-B30F-FF74-F08F-932DD4E0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6658751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173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349D-D4A8-2219-343A-78367181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679724"/>
          </a:xfrm>
        </p:spPr>
        <p:txBody>
          <a:bodyPr/>
          <a:lstStyle/>
          <a:p>
            <a:r>
              <a:rPr lang="en-US" dirty="0"/>
              <a:t>pair plot for 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F740-979E-A95C-C1E6-AC5034E2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3" y="1883150"/>
            <a:ext cx="3103551" cy="417032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Higher the interest rate higher charged off ratio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Higher the annual income higher the loan amount slightly.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increase in number of charged off with increase in year.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interest rate is increasing with loan amount increase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430E24-F7A0-97E4-295D-FA428643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8" y="1883151"/>
            <a:ext cx="6499725" cy="41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EE71-9F38-3A47-7FBC-0DA53887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What is data cleaning?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B3AB-FD1B-8683-9FF7-2B4502ABA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Salesforce Sans"/>
              </a:rPr>
              <a:t>Data cleaning is the process of fixing or removing incorrect, corrupted, incorrectly formatted, duplicate, or incomplete data within a dataset. 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Salesforce Sans"/>
              </a:rPr>
              <a:t>When combining multiple data sources, there are many opportunities for data to be duplicated or mislabelled.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Salesforce Sans"/>
              </a:rPr>
              <a:t> If data is incorrect, outcomes and algorithms are unreliable, even though they may look correct.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Salesforce Sans"/>
              </a:rPr>
              <a:t> There is no one absolute way to prescribe the exact steps in the data cleaning process because the processes will vary from dataset to dataset.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Salesforce Sans"/>
              </a:rPr>
              <a:t> But it is crucial to establish a template for your data cleaning process, so you know you are doing it the right way every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89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1BFC-031C-7F3F-6D27-26C67A83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3096"/>
            <a:ext cx="9603275" cy="887896"/>
          </a:xfrm>
        </p:spPr>
        <p:txBody>
          <a:bodyPr/>
          <a:lstStyle/>
          <a:p>
            <a:r>
              <a:rPr lang="en-US" dirty="0"/>
              <a:t>pair plot for multivariate analysis</a:t>
            </a:r>
            <a:br>
              <a:rPr lang="en-US" dirty="0"/>
            </a:br>
            <a:r>
              <a:rPr lang="en-US" sz="1800" dirty="0"/>
              <a:t>for year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C9B0-7411-3E3D-DAE9-46F940497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165" y="1853754"/>
            <a:ext cx="3951689" cy="4199727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Observation: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Higher the interest rate higher charged off ratio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Higher the annual income higher the loan amount slightly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Interest rate is increasing with loan amount increase this results in high charged off.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37AB7A5-CCD8-BF6E-687A-354C117A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53754"/>
            <a:ext cx="5651586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DF25-F224-96E1-5260-87EE9C51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Times"/>
              </a:rPr>
              <a:t>Why Univariate Statistics?</a:t>
            </a:r>
            <a:br>
              <a:rPr lang="en-IN" b="1" i="0" dirty="0">
                <a:solidFill>
                  <a:srgbClr val="000000"/>
                </a:solidFill>
                <a:effectLst/>
                <a:latin typeface="Time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89A9-ECBD-A3FC-A9F2-6AD4045C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   Univariate analysis explores each variable in a data set, separately. It looks at the range of values, as well as the central tendency of the values.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It describes the pattern of response to the variable.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It describes each variable on its own.  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 Descriptive statistics describe and summarize data.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 Univariate descriptive statistics describe individual variables.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8911-A716-7552-ABA2-FD31EB21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Segmented Univariate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AE59-F14D-67E4-5B8C-B86B99EA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Segmented Univariate analysis can be used to find summary of a single data variable in form of segments. </a:t>
            </a: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dataset variable is divided into subsets and patterns can be observed across the segments.</a:t>
            </a: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 The central tendencies such as mean, mode, and median; maximum and minimum; range; variance and standard deviation are also detected.</a:t>
            </a: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 Visualized charts of various kind are used to show the description.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3891-549B-DB70-DF72-C770EE82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ira Sans" panose="020F0502020204030204" pitchFamily="34" charset="0"/>
              </a:rPr>
              <a:t>What is bivariate analysis?</a:t>
            </a:r>
            <a:br>
              <a:rPr lang="en-IN" b="0" i="0" dirty="0">
                <a:solidFill>
                  <a:srgbClr val="082C64"/>
                </a:solidFill>
                <a:effectLst/>
                <a:latin typeface="Fira Sans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63030-33D2-6141-E118-583CE51B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IN" b="0" i="0" dirty="0">
                <a:effectLst/>
                <a:latin typeface="Fira Sans" panose="020F0502020204030204" pitchFamily="34" charset="0"/>
              </a:rPr>
              <a:t>Bivariate analysis is a statistical method examining how two different things are related.</a:t>
            </a:r>
          </a:p>
          <a:p>
            <a:pPr algn="l"/>
            <a:r>
              <a:rPr lang="en-IN" b="0" i="0" dirty="0">
                <a:effectLst/>
                <a:latin typeface="Fira Sans" panose="020F0502020204030204" pitchFamily="34" charset="0"/>
              </a:rPr>
              <a:t> The bivariate analysis aims to determine if there is a statistical link between the two variables and, if so, how strong and in which direction that link is.</a:t>
            </a:r>
          </a:p>
          <a:p>
            <a:pPr algn="l"/>
            <a:r>
              <a:rPr lang="en-IN" b="0" i="0" dirty="0">
                <a:effectLst/>
                <a:latin typeface="Fira Sans" panose="020F0502020204030204" pitchFamily="34" charset="0"/>
              </a:rPr>
              <a:t>It is a helpful technique for determining how two variables are connected and finding trends and patterns in the data.</a:t>
            </a:r>
          </a:p>
          <a:p>
            <a:pPr algn="l"/>
            <a:r>
              <a:rPr lang="en-IN" b="0" i="0" dirty="0">
                <a:effectLst/>
                <a:latin typeface="Fira Sans" panose="020F0502020204030204" pitchFamily="34" charset="0"/>
              </a:rPr>
              <a:t>Recognizing bivariate data is a prerequisite for analysis. Typically, X and Y are two of the measures included. The bivariate data can be understood as a pair (X, Y 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2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6367-091D-3B9A-7987-CCF5A523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ira Sans" panose="020B0503050000020004" pitchFamily="34" charset="0"/>
              </a:rPr>
              <a:t>why bivariate analysis is important: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787A-C97D-7A9E-608B-12B9421F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Fira Sans" panose="020B0503050000020004" pitchFamily="34" charset="0"/>
              </a:rPr>
              <a:t>Bivariate analysis helps identify trends and patterns:</a:t>
            </a:r>
            <a:r>
              <a:rPr lang="en-IN" b="0" i="0" dirty="0">
                <a:effectLst/>
                <a:latin typeface="Fira Sans" panose="020B0503050000020004" pitchFamily="34" charset="0"/>
              </a:rPr>
              <a:t> It can reveal hidden data trends and patterns by evaluating the relationship between two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Fira Sans" panose="020B0503050000020004" pitchFamily="34" charset="0"/>
              </a:rPr>
              <a:t>Bivariate analysis helps identify cause and effect relationships:</a:t>
            </a:r>
            <a:r>
              <a:rPr lang="en-IN" b="0" i="0" dirty="0">
                <a:effectLst/>
                <a:latin typeface="Fira Sans" panose="020B0503050000020004" pitchFamily="34" charset="0"/>
              </a:rPr>
              <a:t> It can assess if two variables are statistically associated, assisting researchers in establishing which variable causes the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Fira Sans" panose="020B0503050000020004" pitchFamily="34" charset="0"/>
              </a:rPr>
              <a:t>It helps researchers make predictions:</a:t>
            </a:r>
            <a:r>
              <a:rPr lang="en-IN" b="0" i="0" dirty="0">
                <a:effectLst/>
                <a:latin typeface="Fira Sans" panose="020B0503050000020004" pitchFamily="34" charset="0"/>
              </a:rPr>
              <a:t> It allows researchers predict future results by </a:t>
            </a:r>
            <a:r>
              <a:rPr lang="en-IN" b="0" i="0" dirty="0" err="1">
                <a:effectLst/>
                <a:latin typeface="Fira Sans" panose="020B0503050000020004" pitchFamily="34" charset="0"/>
              </a:rPr>
              <a:t>modeling</a:t>
            </a:r>
            <a:r>
              <a:rPr lang="en-IN" b="0" i="0" dirty="0">
                <a:effectLst/>
                <a:latin typeface="Fira Sans" panose="020B0503050000020004" pitchFamily="34" charset="0"/>
              </a:rPr>
              <a:t> the link between two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Fira Sans" panose="020B0503050000020004" pitchFamily="34" charset="0"/>
              </a:rPr>
              <a:t>It helps inform decision-making:</a:t>
            </a:r>
            <a:r>
              <a:rPr lang="en-IN" b="0" i="0" dirty="0">
                <a:effectLst/>
                <a:latin typeface="Fira Sans" panose="020B0503050000020004" pitchFamily="34" charset="0"/>
              </a:rPr>
              <a:t> Business, public policy, and healthcare decision-making can benefit from bivariate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3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141E-011C-9BC6-7CDC-63FC93F0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259C9-9245-6B7C-CB02-407550EAD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A derived metric is a calculation based on the data included in the report definition. 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You can use derived metrics to perform column math, for example, calculations on metrics included in the report definition, without regenerating or re-executing SQL against the data warehouse.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Derived metrics are easy to create and can be made on the fly when you are viewing a report. A typical case is to create a derived metric to perform calculations between columns of metric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079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248</TotalTime>
  <Words>2327</Words>
  <Application>Microsoft Macintosh PowerPoint</Application>
  <PresentationFormat>Widescreen</PresentationFormat>
  <Paragraphs>182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Fira Sans</vt:lpstr>
      <vt:lpstr>Gill Sans MT</vt:lpstr>
      <vt:lpstr>Google Sans</vt:lpstr>
      <vt:lpstr>Helvetica Neue</vt:lpstr>
      <vt:lpstr>inherit</vt:lpstr>
      <vt:lpstr>Lucida Grande</vt:lpstr>
      <vt:lpstr>Salesforce Sans</vt:lpstr>
      <vt:lpstr>source-serif-pro</vt:lpstr>
      <vt:lpstr>Times</vt:lpstr>
      <vt:lpstr>Gallery</vt:lpstr>
      <vt:lpstr>Lending Club Case Study</vt:lpstr>
      <vt:lpstr>Problem Statement</vt:lpstr>
      <vt:lpstr>Data sourcing</vt:lpstr>
      <vt:lpstr>What is data cleaning?</vt:lpstr>
      <vt:lpstr>Why Univariate Statistics? </vt:lpstr>
      <vt:lpstr>Segmented Univariate analysis</vt:lpstr>
      <vt:lpstr>What is bivariate analysis? </vt:lpstr>
      <vt:lpstr>why bivariate analysis is important:</vt:lpstr>
      <vt:lpstr>Derived metrics</vt:lpstr>
      <vt:lpstr>Univariate Analysis   Unordered Categorical Variables - Loan Status</vt:lpstr>
      <vt:lpstr>Univariate Analysis  on Loan amount-Quantitative Variables</vt:lpstr>
      <vt:lpstr>Univariate Analysis  on Annual Income - Quantitative Variables</vt:lpstr>
      <vt:lpstr>Univariate Analysis  – Unordered Categorical Variables - Purpose Of Loan</vt:lpstr>
      <vt:lpstr>Univariate Analysis  - Unordered Categorical Variables - Home Ownership</vt:lpstr>
      <vt:lpstr>Derived Column  - Ordered Categorical Variables</vt:lpstr>
      <vt:lpstr>Univariate Analysis  - Ordered Categorical Variables- Loan Paying Term</vt:lpstr>
      <vt:lpstr>Bivariate Analysis - Correlation Matrix-Quantitative Variables</vt:lpstr>
      <vt:lpstr>Bivariate Analysis - Correlation Matrix-Quantitative Variables</vt:lpstr>
      <vt:lpstr>Bivariate Analysis  on annual income against Chargedoff_Proportion</vt:lpstr>
      <vt:lpstr>Bivariate Analysis  on purpose of Loan against Chargedoff_Proportion</vt:lpstr>
      <vt:lpstr>Bivariate Analysis  on grade against Chargedoff_Proportion</vt:lpstr>
      <vt:lpstr>Bivariate Analysis  on sub grade against Chargedoff_Proportion</vt:lpstr>
      <vt:lpstr>Bivariate Analysis  on interest rate against Chargedoff_Proportion</vt:lpstr>
      <vt:lpstr>Bivariate Analysis  on employment length against Chargedoff_Proportion</vt:lpstr>
      <vt:lpstr>Bivariate Analysis  on address_state against Chargedoff_Proportion</vt:lpstr>
      <vt:lpstr>Bivariate Analysis  on  verification_status  against Chargedoff_Proportion</vt:lpstr>
      <vt:lpstr>Bivariate Analysis  on pub_rec_bankruptcies against Chargedoff_Proportion</vt:lpstr>
      <vt:lpstr>Bivariate Analysis  on Derogatory Public Record against Chargedoff_Proportion</vt:lpstr>
      <vt:lpstr>Bivariate Analysis  - Purpose of loan vs Loan amount</vt:lpstr>
      <vt:lpstr>Bivariate Analysis  - Puprose of loan vs Loan amount</vt:lpstr>
      <vt:lpstr>Bivariate Analysis  - Term of loan vs Interest Rate</vt:lpstr>
      <vt:lpstr>Bivariate Analysis  - Purpose vs Interest Rate</vt:lpstr>
      <vt:lpstr>Bivariate Analysis  - Grade vs Interest Rate</vt:lpstr>
      <vt:lpstr>Bivariate Analysis  - Loan Amount vs Interest Rate</vt:lpstr>
      <vt:lpstr>Bivariate Analysis  - dti vs Interest Rate</vt:lpstr>
      <vt:lpstr>Bivariate Analysis  - Recoveries vs Annual income</vt:lpstr>
      <vt:lpstr>Bivariate analysis variation of annual income across grade for every loan status</vt:lpstr>
      <vt:lpstr>Bivariate Analysis  - year vs Interest Rate</vt:lpstr>
      <vt:lpstr>pair plot for multivariate analysis</vt:lpstr>
      <vt:lpstr>pair plot for multivariate analysis for year 2010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Tanushree Dharpure</dc:creator>
  <cp:lastModifiedBy>Tanushree Dharpure</cp:lastModifiedBy>
  <cp:revision>1</cp:revision>
  <dcterms:created xsi:type="dcterms:W3CDTF">2023-07-02T10:19:21Z</dcterms:created>
  <dcterms:modified xsi:type="dcterms:W3CDTF">2023-07-02T14:28:19Z</dcterms:modified>
</cp:coreProperties>
</file>